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13"/>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g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Interdisciplinary" TargetMode="External"/><Relationship Id="rId3" Type="http://schemas.openxmlformats.org/officeDocument/2006/relationships/hyperlink" Target="https://en.wikipedia.org/wiki/System" TargetMode="External"/><Relationship Id="rId4" Type="http://schemas.openxmlformats.org/officeDocument/2006/relationships/hyperlink" Target="https://en.wikipedia.org/wiki/Natural" TargetMode="External"/><Relationship Id="rId5" Type="http://schemas.openxmlformats.org/officeDocument/2006/relationships/hyperlink" Target="https://en.wikipedia.org/wiki/Man-made"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1.g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04040"/>
        </a:solidFill>
      </p:bgPr>
    </p:bg>
    <p:spTree>
      <p:nvGrpSpPr>
        <p:cNvPr id="1" name=""/>
        <p:cNvGrpSpPr/>
        <p:nvPr/>
      </p:nvGrpSpPr>
      <p:grpSpPr>
        <a:xfrm>
          <a:off x="0" y="0"/>
          <a:ext cx="0" cy="0"/>
          <a:chOff x="0" y="0"/>
          <a:chExt cx="0" cy="0"/>
        </a:xfrm>
      </p:grpSpPr>
      <p:pic>
        <p:nvPicPr>
          <p:cNvPr id="94" name="Picture 2" descr="Picture 2"/>
          <p:cNvPicPr>
            <a:picLocks noChangeAspect="1"/>
          </p:cNvPicPr>
          <p:nvPr/>
        </p:nvPicPr>
        <p:blipFill>
          <a:blip r:embed="rId2">
            <a:extLst/>
          </a:blip>
          <a:stretch>
            <a:fillRect/>
          </a:stretch>
        </p:blipFill>
        <p:spPr>
          <a:xfrm>
            <a:off x="-4549667" y="-3948375"/>
            <a:ext cx="21717001" cy="12192001"/>
          </a:xfrm>
          <a:prstGeom prst="rect">
            <a:avLst/>
          </a:prstGeom>
          <a:ln w="12700">
            <a:miter lim="400000"/>
          </a:ln>
        </p:spPr>
      </p:pic>
      <p:sp>
        <p:nvSpPr>
          <p:cNvPr id="95" name="Rectangle 4"/>
          <p:cNvSpPr/>
          <p:nvPr/>
        </p:nvSpPr>
        <p:spPr>
          <a:xfrm>
            <a:off x="-336333" y="1057275"/>
            <a:ext cx="13290333" cy="3653102"/>
          </a:xfrm>
          <a:prstGeom prst="rect">
            <a:avLst/>
          </a:prstGeom>
          <a:solidFill>
            <a:srgbClr val="FFFFFF">
              <a:alpha val="90000"/>
            </a:srgbClr>
          </a:solidFill>
          <a:ln w="12700">
            <a:miter lim="400000"/>
          </a:ln>
        </p:spPr>
        <p:txBody>
          <a:bodyPr lIns="45719" rIns="45719" anchor="ctr"/>
          <a:lstStyle/>
          <a:p>
            <a:pPr algn="ctr">
              <a:defRPr b="1">
                <a:solidFill>
                  <a:srgbClr val="FFFFFF"/>
                </a:solidFill>
              </a:defRPr>
            </a:pPr>
          </a:p>
        </p:txBody>
      </p:sp>
      <p:sp>
        <p:nvSpPr>
          <p:cNvPr id="96" name="Title 1"/>
          <p:cNvSpPr txBox="1"/>
          <p:nvPr>
            <p:ph type="ctrTitle"/>
          </p:nvPr>
        </p:nvSpPr>
        <p:spPr>
          <a:xfrm>
            <a:off x="41381" y="1919777"/>
            <a:ext cx="12528334" cy="1113834"/>
          </a:xfrm>
          <a:prstGeom prst="rect">
            <a:avLst/>
          </a:prstGeom>
        </p:spPr>
        <p:txBody>
          <a:bodyPr anchor="ctr"/>
          <a:lstStyle>
            <a:lvl1pPr defTabSz="621791">
              <a:defRPr b="1" sz="3672">
                <a:solidFill>
                  <a:srgbClr val="FF2D79"/>
                </a:solidFill>
              </a:defRPr>
            </a:lvl1pPr>
          </a:lstStyle>
          <a:p>
            <a:pPr/>
            <a:r>
              <a:t>Creative Making: Advanced Visualisation and Computational Environments</a:t>
            </a:r>
          </a:p>
        </p:txBody>
      </p:sp>
      <p:sp>
        <p:nvSpPr>
          <p:cNvPr id="97" name="Subtitle 2"/>
          <p:cNvSpPr txBox="1"/>
          <p:nvPr>
            <p:ph type="subTitle" sz="quarter" idx="1"/>
          </p:nvPr>
        </p:nvSpPr>
        <p:spPr>
          <a:xfrm>
            <a:off x="1038222" y="3388509"/>
            <a:ext cx="10534651" cy="995753"/>
          </a:xfrm>
          <a:prstGeom prst="rect">
            <a:avLst/>
          </a:prstGeom>
        </p:spPr>
        <p:txBody>
          <a:bodyPr anchor="ctr"/>
          <a:lstStyle>
            <a:lvl1pPr>
              <a:defRPr sz="4000">
                <a:solidFill>
                  <a:srgbClr val="535353"/>
                </a:solidFill>
                <a:latin typeface="Bariol Thin"/>
                <a:ea typeface="Bariol Thin"/>
                <a:cs typeface="Bariol Thin"/>
                <a:sym typeface="Bariol Thin"/>
              </a:defRPr>
            </a:lvl1pPr>
          </a:lstStyle>
          <a:p>
            <a:pPr/>
            <a:r>
              <a:t>An approach to iterative, playful, interactive spaces</a:t>
            </a:r>
          </a:p>
        </p:txBody>
      </p:sp>
      <p:sp>
        <p:nvSpPr>
          <p:cNvPr id="98" name="object 2"/>
          <p:cNvSpPr/>
          <p:nvPr/>
        </p:nvSpPr>
        <p:spPr>
          <a:xfrm>
            <a:off x="1966018" y="3255233"/>
            <a:ext cx="8259962" cy="31228"/>
          </a:xfrm>
          <a:prstGeom prst="rect">
            <a:avLst/>
          </a:prstGeom>
          <a:solidFill>
            <a:srgbClr val="FF2D79"/>
          </a:solidFill>
          <a:ln w="12700">
            <a:miter lim="400000"/>
          </a:ln>
        </p:spPr>
        <p:txBody>
          <a:bodyPr lIns="45719" rIns="45719"/>
          <a:lstStyle/>
          <a:p>
            <a:pPr>
              <a:defRPr sz="1200"/>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Picture 4" descr="Picture 4"/>
          <p:cNvPicPr>
            <a:picLocks noChangeAspect="1"/>
          </p:cNvPicPr>
          <p:nvPr/>
        </p:nvPicPr>
        <p:blipFill>
          <a:blip r:embed="rId2">
            <a:extLst/>
          </a:blip>
          <a:stretch>
            <a:fillRect/>
          </a:stretch>
        </p:blipFill>
        <p:spPr>
          <a:xfrm>
            <a:off x="-1004327" y="-1261951"/>
            <a:ext cx="13975230" cy="9272977"/>
          </a:xfrm>
          <a:prstGeom prst="rect">
            <a:avLst/>
          </a:prstGeom>
          <a:ln w="12700">
            <a:miter lim="400000"/>
          </a:ln>
        </p:spPr>
      </p:pic>
      <p:sp>
        <p:nvSpPr>
          <p:cNvPr id="125"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26" name="Title 1"/>
          <p:cNvSpPr txBox="1"/>
          <p:nvPr>
            <p:ph type="ctrTitle"/>
          </p:nvPr>
        </p:nvSpPr>
        <p:spPr>
          <a:xfrm>
            <a:off x="1524000" y="2753318"/>
            <a:ext cx="9144000" cy="1630765"/>
          </a:xfrm>
          <a:prstGeom prst="rect">
            <a:avLst/>
          </a:prstGeom>
        </p:spPr>
        <p:txBody>
          <a:bodyPr anchor="ctr"/>
          <a:lstStyle>
            <a:lvl1pPr>
              <a:defRPr sz="5400">
                <a:solidFill>
                  <a:srgbClr val="FF2D79"/>
                </a:solidFill>
                <a:latin typeface="Bariol"/>
                <a:ea typeface="Bariol"/>
                <a:cs typeface="Bariol"/>
                <a:sym typeface="Bariol"/>
              </a:defRPr>
            </a:lvl1pPr>
          </a:lstStyle>
          <a:p>
            <a:pPr/>
            <a:r>
              <a:t>Actions: The activities players can carry out in pursuit of goals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Picture 2" descr="Picture 2"/>
          <p:cNvPicPr>
            <a:picLocks noChangeAspect="1"/>
          </p:cNvPicPr>
          <p:nvPr/>
        </p:nvPicPr>
        <p:blipFill>
          <a:blip r:embed="rId2">
            <a:extLst/>
          </a:blip>
          <a:stretch>
            <a:fillRect/>
          </a:stretch>
        </p:blipFill>
        <p:spPr>
          <a:xfrm>
            <a:off x="3038705" y="211368"/>
            <a:ext cx="6114590" cy="6114590"/>
          </a:xfrm>
          <a:prstGeom prst="rect">
            <a:avLst/>
          </a:prstGeom>
          <a:ln w="12700">
            <a:miter lim="400000"/>
          </a:ln>
        </p:spPr>
      </p:pic>
      <p:sp>
        <p:nvSpPr>
          <p:cNvPr id="129"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30" name="Title 1"/>
          <p:cNvSpPr txBox="1"/>
          <p:nvPr>
            <p:ph type="ctrTitle"/>
          </p:nvPr>
        </p:nvSpPr>
        <p:spPr>
          <a:xfrm>
            <a:off x="1524000" y="2753318"/>
            <a:ext cx="9144000" cy="1630765"/>
          </a:xfrm>
          <a:prstGeom prst="rect">
            <a:avLst/>
          </a:prstGeom>
        </p:spPr>
        <p:txBody>
          <a:bodyPr anchor="ctr"/>
          <a:lstStyle>
            <a:lvl1pPr>
              <a:defRPr sz="5400">
                <a:solidFill>
                  <a:srgbClr val="FF2D79"/>
                </a:solidFill>
                <a:latin typeface="Bariol"/>
                <a:ea typeface="Bariol"/>
                <a:cs typeface="Bariol"/>
                <a:sym typeface="Bariol"/>
              </a:defRPr>
            </a:lvl1pPr>
          </a:lstStyle>
          <a:p>
            <a:pPr/>
            <a:r>
              <a:t>Goals: The outcome players try to achieve through play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Picture 2" descr="Picture 2"/>
          <p:cNvPicPr>
            <a:picLocks noChangeAspect="1"/>
          </p:cNvPicPr>
          <p:nvPr/>
        </p:nvPicPr>
        <p:blipFill>
          <a:blip r:embed="rId2">
            <a:extLst/>
          </a:blip>
          <a:stretch>
            <a:fillRect/>
          </a:stretch>
        </p:blipFill>
        <p:spPr>
          <a:xfrm>
            <a:off x="-971550" y="-2888177"/>
            <a:ext cx="13163550" cy="11715751"/>
          </a:xfrm>
          <a:prstGeom prst="rect">
            <a:avLst/>
          </a:prstGeom>
          <a:ln w="12700">
            <a:miter lim="400000"/>
          </a:ln>
        </p:spPr>
      </p:pic>
      <p:sp>
        <p:nvSpPr>
          <p:cNvPr id="133"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34" name="Title 1"/>
          <p:cNvSpPr txBox="1"/>
          <p:nvPr>
            <p:ph type="ctrTitle"/>
          </p:nvPr>
        </p:nvSpPr>
        <p:spPr>
          <a:xfrm>
            <a:off x="1524000" y="2753318"/>
            <a:ext cx="9144000" cy="1630765"/>
          </a:xfrm>
          <a:prstGeom prst="rect">
            <a:avLst/>
          </a:prstGeom>
        </p:spPr>
        <p:txBody>
          <a:bodyPr anchor="ctr"/>
          <a:lstStyle>
            <a:lvl1pPr>
              <a:defRPr sz="5400">
                <a:solidFill>
                  <a:srgbClr val="FF2D79"/>
                </a:solidFill>
                <a:latin typeface="Bariol"/>
                <a:ea typeface="Bariol"/>
                <a:cs typeface="Bariol"/>
                <a:sym typeface="Bariol"/>
              </a:defRPr>
            </a:lvl1pPr>
          </a:lstStyle>
          <a:p>
            <a:pPr/>
            <a:r>
              <a:t>Rules:  The instructions for how the game works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Picture 2" descr="Picture 2"/>
          <p:cNvPicPr>
            <a:picLocks noChangeAspect="1"/>
          </p:cNvPicPr>
          <p:nvPr/>
        </p:nvPicPr>
        <p:blipFill>
          <a:blip r:embed="rId2">
            <a:extLst/>
          </a:blip>
          <a:stretch>
            <a:fillRect/>
          </a:stretch>
        </p:blipFill>
        <p:spPr>
          <a:xfrm>
            <a:off x="-593289" y="-1378536"/>
            <a:ext cx="13153153" cy="9864868"/>
          </a:xfrm>
          <a:prstGeom prst="rect">
            <a:avLst/>
          </a:prstGeom>
          <a:ln w="12700">
            <a:miter lim="400000"/>
          </a:ln>
        </p:spPr>
      </p:pic>
      <p:sp>
        <p:nvSpPr>
          <p:cNvPr id="137"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38" name="Title 1"/>
          <p:cNvSpPr txBox="1"/>
          <p:nvPr>
            <p:ph type="ctrTitle"/>
          </p:nvPr>
        </p:nvSpPr>
        <p:spPr>
          <a:xfrm>
            <a:off x="1524000" y="2753318"/>
            <a:ext cx="9144000" cy="1630765"/>
          </a:xfrm>
          <a:prstGeom prst="rect">
            <a:avLst/>
          </a:prstGeom>
        </p:spPr>
        <p:txBody>
          <a:bodyPr anchor="ctr"/>
          <a:lstStyle>
            <a:lvl1pPr>
              <a:defRPr sz="5400">
                <a:solidFill>
                  <a:srgbClr val="FF2D79"/>
                </a:solidFill>
                <a:latin typeface="Bariol"/>
                <a:ea typeface="Bariol"/>
                <a:cs typeface="Bariol"/>
                <a:sym typeface="Bariol"/>
              </a:defRPr>
            </a:lvl1pPr>
          </a:lstStyle>
          <a:p>
            <a:pPr/>
            <a:r>
              <a:t>Objects: The things players use to achieve the game’s goals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Picture 2" descr="Picture 2"/>
          <p:cNvPicPr>
            <a:picLocks noChangeAspect="1"/>
          </p:cNvPicPr>
          <p:nvPr/>
        </p:nvPicPr>
        <p:blipFill>
          <a:blip r:embed="rId2">
            <a:extLst/>
          </a:blip>
          <a:stretch>
            <a:fillRect/>
          </a:stretch>
        </p:blipFill>
        <p:spPr>
          <a:xfrm>
            <a:off x="-1539698" y="-2057656"/>
            <a:ext cx="14312547" cy="8909562"/>
          </a:xfrm>
          <a:prstGeom prst="rect">
            <a:avLst/>
          </a:prstGeom>
          <a:ln w="12700">
            <a:miter lim="400000"/>
          </a:ln>
        </p:spPr>
      </p:pic>
      <p:sp>
        <p:nvSpPr>
          <p:cNvPr id="141"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42" name="Title 1"/>
          <p:cNvSpPr txBox="1"/>
          <p:nvPr>
            <p:ph type="ctrTitle"/>
          </p:nvPr>
        </p:nvSpPr>
        <p:spPr>
          <a:xfrm>
            <a:off x="563879" y="2753318"/>
            <a:ext cx="11064242" cy="1630765"/>
          </a:xfrm>
          <a:prstGeom prst="rect">
            <a:avLst/>
          </a:prstGeom>
        </p:spPr>
        <p:txBody>
          <a:bodyPr anchor="ctr"/>
          <a:lstStyle>
            <a:lvl1pPr>
              <a:defRPr sz="5400">
                <a:solidFill>
                  <a:srgbClr val="FF2D79"/>
                </a:solidFill>
                <a:latin typeface="Bariol"/>
                <a:ea typeface="Bariol"/>
                <a:cs typeface="Bariol"/>
                <a:sym typeface="Bariol"/>
              </a:defRPr>
            </a:lvl1pPr>
          </a:lstStyle>
          <a:p>
            <a:pPr/>
            <a:r>
              <a:t>Playspace: The space, defined by the rules, on which the game is played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Picture 4" descr="Picture 4"/>
          <p:cNvPicPr>
            <a:picLocks noChangeAspect="1"/>
          </p:cNvPicPr>
          <p:nvPr/>
        </p:nvPicPr>
        <p:blipFill>
          <a:blip r:embed="rId2">
            <a:extLst/>
          </a:blip>
          <a:stretch>
            <a:fillRect/>
          </a:stretch>
        </p:blipFill>
        <p:spPr>
          <a:xfrm>
            <a:off x="-112446" y="-249434"/>
            <a:ext cx="12982042" cy="7606667"/>
          </a:xfrm>
          <a:prstGeom prst="rect">
            <a:avLst/>
          </a:prstGeom>
          <a:ln w="12700">
            <a:miter lim="400000"/>
          </a:ln>
        </p:spPr>
      </p:pic>
      <p:sp>
        <p:nvSpPr>
          <p:cNvPr id="145"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46" name="Title 1"/>
          <p:cNvSpPr txBox="1"/>
          <p:nvPr>
            <p:ph type="ctrTitle"/>
          </p:nvPr>
        </p:nvSpPr>
        <p:spPr>
          <a:xfrm>
            <a:off x="563879" y="2753318"/>
            <a:ext cx="11064242" cy="1630765"/>
          </a:xfrm>
          <a:prstGeom prst="rect">
            <a:avLst/>
          </a:prstGeom>
        </p:spPr>
        <p:txBody>
          <a:bodyPr anchor="ctr"/>
          <a:lstStyle>
            <a:lvl1pPr>
              <a:defRPr>
                <a:solidFill>
                  <a:srgbClr val="FF2D79"/>
                </a:solidFill>
                <a:latin typeface="Bariol"/>
                <a:ea typeface="Bariol"/>
                <a:cs typeface="Bariol"/>
                <a:sym typeface="Bariol"/>
              </a:defRPr>
            </a:lvl1pPr>
          </a:lstStyle>
          <a:p>
            <a:pPr/>
            <a:r>
              <a:t>Players: Operators of the game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Picture 2" descr="Picture 2"/>
          <p:cNvPicPr>
            <a:picLocks noChangeAspect="1"/>
          </p:cNvPicPr>
          <p:nvPr/>
        </p:nvPicPr>
        <p:blipFill>
          <a:blip r:embed="rId2">
            <a:extLst/>
          </a:blip>
          <a:stretch>
            <a:fillRect/>
          </a:stretch>
        </p:blipFill>
        <p:spPr>
          <a:xfrm>
            <a:off x="-568076" y="-140256"/>
            <a:ext cx="13044451" cy="7337509"/>
          </a:xfrm>
          <a:prstGeom prst="rect">
            <a:avLst/>
          </a:prstGeom>
          <a:ln w="12700">
            <a:miter lim="400000"/>
          </a:ln>
        </p:spPr>
      </p:pic>
      <p:sp>
        <p:nvSpPr>
          <p:cNvPr id="149"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50" name="Title 1"/>
          <p:cNvSpPr txBox="1"/>
          <p:nvPr>
            <p:ph type="ctrTitle"/>
          </p:nvPr>
        </p:nvSpPr>
        <p:spPr>
          <a:xfrm>
            <a:off x="-238761" y="2753318"/>
            <a:ext cx="12669522" cy="1630765"/>
          </a:xfrm>
          <a:prstGeom prst="rect">
            <a:avLst/>
          </a:prstGeom>
        </p:spPr>
        <p:txBody>
          <a:bodyPr anchor="ctr"/>
          <a:lstStyle>
            <a:lvl1pPr>
              <a:defRPr sz="5400">
                <a:solidFill>
                  <a:srgbClr val="FF2D79"/>
                </a:solidFill>
                <a:latin typeface="Bariol"/>
                <a:ea typeface="Bariol"/>
                <a:cs typeface="Bariol"/>
                <a:sym typeface="Bariol"/>
              </a:defRPr>
            </a:lvl1pPr>
          </a:lstStyle>
          <a:p>
            <a:pPr/>
            <a:r>
              <a:t>Second-order design: what we create through rules, actions &amp; goals. Gone Home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Picture 2" descr="Picture 2"/>
          <p:cNvPicPr>
            <a:picLocks noChangeAspect="1"/>
          </p:cNvPicPr>
          <p:nvPr/>
        </p:nvPicPr>
        <p:blipFill>
          <a:blip r:embed="rId2">
            <a:extLst/>
          </a:blip>
          <a:stretch>
            <a:fillRect/>
          </a:stretch>
        </p:blipFill>
        <p:spPr>
          <a:xfrm>
            <a:off x="57150" y="0"/>
            <a:ext cx="12134850" cy="6819901"/>
          </a:xfrm>
          <a:prstGeom prst="rect">
            <a:avLst/>
          </a:prstGeom>
          <a:ln w="12700">
            <a:miter lim="400000"/>
          </a:ln>
        </p:spPr>
      </p:pic>
      <p:sp>
        <p:nvSpPr>
          <p:cNvPr id="153"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54" name="Title 1"/>
          <p:cNvSpPr txBox="1"/>
          <p:nvPr>
            <p:ph type="ctrTitle"/>
          </p:nvPr>
        </p:nvSpPr>
        <p:spPr>
          <a:xfrm>
            <a:off x="563879" y="2753318"/>
            <a:ext cx="11064242" cy="1630765"/>
          </a:xfrm>
          <a:prstGeom prst="rect">
            <a:avLst/>
          </a:prstGeom>
        </p:spPr>
        <p:txBody>
          <a:bodyPr anchor="ctr"/>
          <a:lstStyle>
            <a:lvl1pPr>
              <a:defRPr>
                <a:solidFill>
                  <a:srgbClr val="FF2D79"/>
                </a:solidFill>
                <a:latin typeface="Bariol"/>
                <a:ea typeface="Bariol"/>
                <a:cs typeface="Bariol"/>
                <a:sym typeface="Bariol"/>
              </a:defRPr>
            </a:lvl1pPr>
          </a:lstStyle>
          <a:p>
            <a:pPr/>
            <a:r>
              <a:t>Space of possibilities: Papers Please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57" name="Title 1"/>
          <p:cNvSpPr txBox="1"/>
          <p:nvPr>
            <p:ph type="ctrTitle"/>
          </p:nvPr>
        </p:nvSpPr>
        <p:spPr>
          <a:xfrm>
            <a:off x="563879" y="2753318"/>
            <a:ext cx="11064242" cy="1630765"/>
          </a:xfrm>
          <a:prstGeom prst="rect">
            <a:avLst/>
          </a:prstGeom>
        </p:spPr>
        <p:txBody>
          <a:bodyPr anchor="ctr"/>
          <a:lstStyle>
            <a:lvl1pPr>
              <a:defRPr>
                <a:solidFill>
                  <a:srgbClr val="FF2D79"/>
                </a:solidFill>
                <a:latin typeface="Bariol"/>
                <a:ea typeface="Bariol"/>
                <a:cs typeface="Bariol"/>
                <a:sym typeface="Bariol"/>
              </a:defRPr>
            </a:lvl1pPr>
          </a:lstStyle>
          <a:p>
            <a:pPr/>
            <a:r>
              <a:t>Game state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 name="Picture 2" descr="Picture 2"/>
          <p:cNvPicPr>
            <a:picLocks noChangeAspect="1"/>
          </p:cNvPicPr>
          <p:nvPr/>
        </p:nvPicPr>
        <p:blipFill>
          <a:blip r:embed="rId2">
            <a:extLst/>
          </a:blip>
          <a:stretch>
            <a:fillRect/>
          </a:stretch>
        </p:blipFill>
        <p:spPr>
          <a:xfrm>
            <a:off x="-2186247" y="-48418"/>
            <a:ext cx="16964284" cy="7234236"/>
          </a:xfrm>
          <a:prstGeom prst="rect">
            <a:avLst/>
          </a:prstGeom>
          <a:ln w="12700">
            <a:miter lim="400000"/>
          </a:ln>
        </p:spPr>
      </p:pic>
      <p:sp>
        <p:nvSpPr>
          <p:cNvPr id="160" name="Rectangle 4"/>
          <p:cNvSpPr/>
          <p:nvPr/>
        </p:nvSpPr>
        <p:spPr>
          <a:xfrm>
            <a:off x="-2811464" y="5291408"/>
            <a:ext cx="17589501" cy="1554183"/>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61" name="Title 1"/>
          <p:cNvSpPr txBox="1"/>
          <p:nvPr>
            <p:ph type="ctrTitle"/>
          </p:nvPr>
        </p:nvSpPr>
        <p:spPr>
          <a:xfrm>
            <a:off x="563879" y="5409431"/>
            <a:ext cx="11064242" cy="1347739"/>
          </a:xfrm>
          <a:prstGeom prst="rect">
            <a:avLst/>
          </a:prstGeom>
        </p:spPr>
        <p:txBody>
          <a:bodyPr anchor="ctr"/>
          <a:lstStyle>
            <a:lvl1pPr>
              <a:defRPr>
                <a:solidFill>
                  <a:srgbClr val="FF2D79"/>
                </a:solidFill>
                <a:latin typeface="Bariol"/>
                <a:ea typeface="Bariol"/>
                <a:cs typeface="Bariol"/>
                <a:sym typeface="Bariol"/>
              </a:defRPr>
            </a:lvl1pPr>
          </a:lstStyle>
          <a:p>
            <a:pPr/>
            <a:r>
              <a:t>Constraint: Limits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04040"/>
        </a:solidFill>
      </p:bgPr>
    </p:bg>
    <p:spTree>
      <p:nvGrpSpPr>
        <p:cNvPr id="1" name=""/>
        <p:cNvGrpSpPr/>
        <p:nvPr/>
      </p:nvGrpSpPr>
      <p:grpSpPr>
        <a:xfrm>
          <a:off x="0" y="0"/>
          <a:ext cx="0" cy="0"/>
          <a:chOff x="0" y="0"/>
          <a:chExt cx="0" cy="0"/>
        </a:xfrm>
      </p:grpSpPr>
      <p:sp>
        <p:nvSpPr>
          <p:cNvPr id="100" name="Rectangle 8"/>
          <p:cNvSpPr/>
          <p:nvPr/>
        </p:nvSpPr>
        <p:spPr>
          <a:xfrm>
            <a:off x="-2249572" y="-441160"/>
            <a:ext cx="17589501" cy="8445501"/>
          </a:xfrm>
          <a:prstGeom prst="rect">
            <a:avLst/>
          </a:prstGeom>
          <a:solidFill>
            <a:srgbClr val="FFFFFF">
              <a:alpha val="80000"/>
            </a:srgbClr>
          </a:solidFill>
          <a:ln w="12700">
            <a:miter lim="400000"/>
          </a:ln>
        </p:spPr>
        <p:txBody>
          <a:bodyPr lIns="45719" rIns="45719" anchor="ctr"/>
          <a:lstStyle/>
          <a:p>
            <a:pPr algn="ctr">
              <a:defRPr>
                <a:solidFill>
                  <a:srgbClr val="FFFFFF"/>
                </a:solidFill>
              </a:defRPr>
            </a:pPr>
          </a:p>
        </p:txBody>
      </p:sp>
      <p:sp>
        <p:nvSpPr>
          <p:cNvPr id="101" name="Title 1"/>
          <p:cNvSpPr txBox="1"/>
          <p:nvPr>
            <p:ph type="ctrTitle"/>
          </p:nvPr>
        </p:nvSpPr>
        <p:spPr>
          <a:xfrm>
            <a:off x="993923" y="1543792"/>
            <a:ext cx="9369277" cy="3770416"/>
          </a:xfrm>
          <a:prstGeom prst="rect">
            <a:avLst/>
          </a:prstGeom>
        </p:spPr>
        <p:txBody>
          <a:bodyPr anchor="ctr"/>
          <a:lstStyle/>
          <a:p>
            <a:pPr algn="l" defTabSz="868680">
              <a:defRPr sz="5130">
                <a:solidFill>
                  <a:srgbClr val="FF2D79"/>
                </a:solidFill>
                <a:latin typeface="Bariol"/>
                <a:ea typeface="Bariol"/>
                <a:cs typeface="Bariol"/>
                <a:sym typeface="Bariol"/>
              </a:defRPr>
            </a:pPr>
            <a:r>
              <a:t>Today you will learn about: </a:t>
            </a:r>
            <a:br/>
            <a:br>
              <a:rPr sz="3420">
                <a:solidFill>
                  <a:srgbClr val="404040"/>
                </a:solidFill>
              </a:rPr>
            </a:br>
            <a:r>
              <a:rPr sz="3420">
                <a:solidFill>
                  <a:srgbClr val="404040"/>
                </a:solidFill>
              </a:rPr>
              <a:t>Design tools for emotional design</a:t>
            </a:r>
            <a:endParaRPr sz="3420">
              <a:solidFill>
                <a:srgbClr val="404040"/>
              </a:solidFill>
            </a:endParaRPr>
          </a:p>
          <a:p>
            <a:pPr algn="l" defTabSz="868680">
              <a:defRPr sz="5130">
                <a:solidFill>
                  <a:srgbClr val="FF2D79"/>
                </a:solidFill>
                <a:latin typeface="Bariol"/>
                <a:ea typeface="Bariol"/>
                <a:cs typeface="Bariol"/>
                <a:sym typeface="Bariol"/>
              </a:defRPr>
            </a:pPr>
            <a:r>
              <a:rPr sz="3420">
                <a:solidFill>
                  <a:srgbClr val="404040"/>
                </a:solidFill>
              </a:rPr>
              <a:t>What is a game </a:t>
            </a:r>
            <a:br>
              <a:rPr sz="3420">
                <a:solidFill>
                  <a:srgbClr val="404040"/>
                </a:solidFill>
              </a:rPr>
            </a:br>
            <a:r>
              <a:rPr sz="3420">
                <a:solidFill>
                  <a:srgbClr val="404040"/>
                </a:solidFill>
              </a:rPr>
              <a:t>What is play </a:t>
            </a:r>
            <a:br>
              <a:rPr sz="3420">
                <a:solidFill>
                  <a:srgbClr val="404040"/>
                </a:solidFill>
              </a:rPr>
            </a:br>
            <a:r>
              <a:rPr sz="3420">
                <a:solidFill>
                  <a:srgbClr val="404040"/>
                </a:solidFill>
              </a:rPr>
              <a:t>Basic game elements</a:t>
            </a:r>
            <a:br>
              <a:rPr sz="3420">
                <a:solidFill>
                  <a:srgbClr val="404040"/>
                </a:solidFill>
              </a:rPr>
            </a:br>
            <a:r>
              <a:rPr sz="3420">
                <a:solidFill>
                  <a:srgbClr val="404040"/>
                </a:solidFill>
              </a:rPr>
              <a:t>Systems Dynamics </a:t>
            </a:r>
            <a:br>
              <a:rPr sz="3420">
                <a:solidFill>
                  <a:srgbClr val="404040"/>
                </a:solidFill>
              </a:rPr>
            </a:br>
            <a:r>
              <a:rPr sz="3420">
                <a:solidFill>
                  <a:srgbClr val="404040"/>
                </a:solidFill>
              </a:rPr>
              <a:t>Emergence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Picture 2" descr="Picture 2"/>
          <p:cNvPicPr>
            <a:picLocks noChangeAspect="0"/>
          </p:cNvPicPr>
          <p:nvPr/>
        </p:nvPicPr>
        <p:blipFill>
          <a:blip r:embed="rId2">
            <a:extLst/>
          </a:blip>
          <a:stretch>
            <a:fillRect/>
          </a:stretch>
        </p:blipFill>
        <p:spPr>
          <a:xfrm>
            <a:off x="-231284" y="-492367"/>
            <a:ext cx="13067319" cy="7350367"/>
          </a:xfrm>
          <a:prstGeom prst="rect">
            <a:avLst/>
          </a:prstGeom>
          <a:ln w="12700">
            <a:miter lim="400000"/>
          </a:ln>
        </p:spPr>
      </p:pic>
      <p:sp>
        <p:nvSpPr>
          <p:cNvPr id="164"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65" name="Title 1"/>
          <p:cNvSpPr txBox="1"/>
          <p:nvPr>
            <p:ph type="ctrTitle"/>
          </p:nvPr>
        </p:nvSpPr>
        <p:spPr>
          <a:xfrm>
            <a:off x="451166" y="2738517"/>
            <a:ext cx="11064242" cy="1630764"/>
          </a:xfrm>
          <a:prstGeom prst="rect">
            <a:avLst/>
          </a:prstGeom>
        </p:spPr>
        <p:txBody>
          <a:bodyPr anchor="ctr"/>
          <a:lstStyle/>
          <a:p>
            <a:pPr>
              <a:defRPr sz="5400">
                <a:solidFill>
                  <a:srgbClr val="FF2D79"/>
                </a:solidFill>
                <a:latin typeface="Bariol"/>
                <a:ea typeface="Bariol"/>
                <a:cs typeface="Bariol"/>
                <a:sym typeface="Bariol"/>
              </a:defRPr>
            </a:pPr>
            <a:r>
              <a:t>Direct and indirect action</a:t>
            </a:r>
            <a:br/>
            <a:r>
              <a:t>inks &amp; proteus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Picture 2" descr="Picture 2"/>
          <p:cNvPicPr>
            <a:picLocks noChangeAspect="1"/>
          </p:cNvPicPr>
          <p:nvPr/>
        </p:nvPicPr>
        <p:blipFill>
          <a:blip r:embed="rId2">
            <a:extLst/>
          </a:blip>
          <a:stretch>
            <a:fillRect/>
          </a:stretch>
        </p:blipFill>
        <p:spPr>
          <a:xfrm>
            <a:off x="-256242" y="-141520"/>
            <a:ext cx="12479057" cy="7017213"/>
          </a:xfrm>
          <a:prstGeom prst="rect">
            <a:avLst/>
          </a:prstGeom>
          <a:ln w="12700">
            <a:miter lim="400000"/>
          </a:ln>
        </p:spPr>
      </p:pic>
      <p:sp>
        <p:nvSpPr>
          <p:cNvPr id="168"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69" name="Title 1"/>
          <p:cNvSpPr txBox="1"/>
          <p:nvPr>
            <p:ph type="ctrTitle"/>
          </p:nvPr>
        </p:nvSpPr>
        <p:spPr>
          <a:xfrm>
            <a:off x="451166" y="2738517"/>
            <a:ext cx="11064242" cy="1630764"/>
          </a:xfrm>
          <a:prstGeom prst="rect">
            <a:avLst/>
          </a:prstGeom>
        </p:spPr>
        <p:txBody>
          <a:bodyPr anchor="ctr"/>
          <a:lstStyle/>
          <a:p>
            <a:pPr>
              <a:defRPr sz="5400">
                <a:solidFill>
                  <a:srgbClr val="FF2D79"/>
                </a:solidFill>
                <a:latin typeface="Bariol"/>
                <a:ea typeface="Bariol"/>
                <a:cs typeface="Bariol"/>
                <a:sym typeface="Bariol"/>
              </a:defRPr>
            </a:pPr>
            <a:r>
              <a:t>Direct and indirect action:</a:t>
            </a:r>
            <a:br/>
            <a:r>
              <a:t>Proteus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Picture 2" descr="Picture 2"/>
          <p:cNvPicPr>
            <a:picLocks noChangeAspect="1"/>
          </p:cNvPicPr>
          <p:nvPr/>
        </p:nvPicPr>
        <p:blipFill>
          <a:blip r:embed="rId2">
            <a:extLst/>
          </a:blip>
          <a:stretch>
            <a:fillRect/>
          </a:stretch>
        </p:blipFill>
        <p:spPr>
          <a:xfrm>
            <a:off x="-1825625" y="-741878"/>
            <a:ext cx="15963900" cy="8591552"/>
          </a:xfrm>
          <a:prstGeom prst="rect">
            <a:avLst/>
          </a:prstGeom>
          <a:ln w="12700">
            <a:miter lim="400000"/>
          </a:ln>
        </p:spPr>
      </p:pic>
      <p:sp>
        <p:nvSpPr>
          <p:cNvPr id="172"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73" name="Title 1"/>
          <p:cNvSpPr txBox="1"/>
          <p:nvPr>
            <p:ph type="ctrTitle"/>
          </p:nvPr>
        </p:nvSpPr>
        <p:spPr>
          <a:xfrm>
            <a:off x="451166" y="2738517"/>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Goals: Slam City Oracles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Picture 10" descr="Picture 10"/>
          <p:cNvPicPr>
            <a:picLocks noChangeAspect="1"/>
          </p:cNvPicPr>
          <p:nvPr/>
        </p:nvPicPr>
        <p:blipFill>
          <a:blip r:embed="rId2">
            <a:extLst/>
          </a:blip>
          <a:stretch>
            <a:fillRect/>
          </a:stretch>
        </p:blipFill>
        <p:spPr>
          <a:xfrm>
            <a:off x="-2409121" y="-605646"/>
            <a:ext cx="16784814" cy="8319090"/>
          </a:xfrm>
          <a:prstGeom prst="rect">
            <a:avLst/>
          </a:prstGeom>
          <a:ln w="12700">
            <a:miter lim="400000"/>
          </a:ln>
        </p:spPr>
      </p:pic>
      <p:sp>
        <p:nvSpPr>
          <p:cNvPr id="176"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77" name="Title 1"/>
          <p:cNvSpPr txBox="1"/>
          <p:nvPr>
            <p:ph type="ctrTitle"/>
          </p:nvPr>
        </p:nvSpPr>
        <p:spPr>
          <a:xfrm>
            <a:off x="451166" y="2738517"/>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Goals: Sunset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Picture 2" descr="Picture 2"/>
          <p:cNvPicPr>
            <a:picLocks noChangeAspect="1"/>
          </p:cNvPicPr>
          <p:nvPr/>
        </p:nvPicPr>
        <p:blipFill>
          <a:blip r:embed="rId2">
            <a:extLst/>
          </a:blip>
          <a:stretch>
            <a:fillRect/>
          </a:stretch>
        </p:blipFill>
        <p:spPr>
          <a:xfrm>
            <a:off x="-117058" y="-409237"/>
            <a:ext cx="12500936" cy="5842833"/>
          </a:xfrm>
          <a:prstGeom prst="rect">
            <a:avLst/>
          </a:prstGeom>
          <a:ln w="12700">
            <a:miter lim="400000"/>
          </a:ln>
        </p:spPr>
      </p:pic>
      <p:sp>
        <p:nvSpPr>
          <p:cNvPr id="180" name="Rectangle 4"/>
          <p:cNvSpPr/>
          <p:nvPr/>
        </p:nvSpPr>
        <p:spPr>
          <a:xfrm>
            <a:off x="-2811464" y="5404947"/>
            <a:ext cx="17589501" cy="1880562"/>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81" name="Title 1"/>
          <p:cNvSpPr txBox="1"/>
          <p:nvPr>
            <p:ph type="ctrTitle"/>
          </p:nvPr>
        </p:nvSpPr>
        <p:spPr>
          <a:xfrm>
            <a:off x="451166" y="5433595"/>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Skill</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Picture 2" descr="Picture 2"/>
          <p:cNvPicPr>
            <a:picLocks noChangeAspect="1"/>
          </p:cNvPicPr>
          <p:nvPr/>
        </p:nvPicPr>
        <p:blipFill>
          <a:blip r:embed="rId2">
            <a:extLst/>
          </a:blip>
          <a:stretch>
            <a:fillRect/>
          </a:stretch>
        </p:blipFill>
        <p:spPr>
          <a:xfrm>
            <a:off x="-273136" y="-142173"/>
            <a:ext cx="12512848" cy="7038479"/>
          </a:xfrm>
          <a:prstGeom prst="rect">
            <a:avLst/>
          </a:prstGeom>
          <a:ln w="12700">
            <a:miter lim="400000"/>
          </a:ln>
        </p:spPr>
      </p:pic>
      <p:sp>
        <p:nvSpPr>
          <p:cNvPr id="184" name="Title 1"/>
          <p:cNvSpPr txBox="1"/>
          <p:nvPr>
            <p:ph type="ctrTitle"/>
          </p:nvPr>
        </p:nvSpPr>
        <p:spPr>
          <a:xfrm>
            <a:off x="451166" y="2738517"/>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Strategy</a:t>
            </a:r>
          </a:p>
        </p:txBody>
      </p:sp>
      <p:sp>
        <p:nvSpPr>
          <p:cNvPr id="185"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86" name="Title 1"/>
          <p:cNvSpPr txBox="1"/>
          <p:nvPr/>
        </p:nvSpPr>
        <p:spPr>
          <a:xfrm>
            <a:off x="496886" y="2738516"/>
            <a:ext cx="10972801" cy="163076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Strategy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Picture 4" descr="Picture 4"/>
          <p:cNvPicPr>
            <a:picLocks noChangeAspect="1"/>
          </p:cNvPicPr>
          <p:nvPr/>
        </p:nvPicPr>
        <p:blipFill>
          <a:blip r:embed="rId2">
            <a:extLst/>
          </a:blip>
          <a:stretch>
            <a:fillRect/>
          </a:stretch>
        </p:blipFill>
        <p:spPr>
          <a:xfrm>
            <a:off x="24158" y="-637822"/>
            <a:ext cx="12352702" cy="8220163"/>
          </a:xfrm>
          <a:prstGeom prst="rect">
            <a:avLst/>
          </a:prstGeom>
          <a:ln w="12700">
            <a:miter lim="400000"/>
          </a:ln>
        </p:spPr>
      </p:pic>
      <p:sp>
        <p:nvSpPr>
          <p:cNvPr id="189" name="Rectangle 4"/>
          <p:cNvSpPr/>
          <p:nvPr/>
        </p:nvSpPr>
        <p:spPr>
          <a:xfrm>
            <a:off x="-2811464" y="253197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90" name="Title 1"/>
          <p:cNvSpPr txBox="1"/>
          <p:nvPr/>
        </p:nvSpPr>
        <p:spPr>
          <a:xfrm>
            <a:off x="496886" y="2656877"/>
            <a:ext cx="10972801" cy="163076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chance and uncertainty</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Picture 2" descr="Picture 2"/>
          <p:cNvPicPr>
            <a:picLocks noChangeAspect="1"/>
          </p:cNvPicPr>
          <p:nvPr/>
        </p:nvPicPr>
        <p:blipFill>
          <a:blip r:embed="rId2">
            <a:extLst/>
          </a:blip>
          <a:stretch>
            <a:fillRect/>
          </a:stretch>
        </p:blipFill>
        <p:spPr>
          <a:xfrm>
            <a:off x="-886736" y="-908583"/>
            <a:ext cx="13740047" cy="7728776"/>
          </a:xfrm>
          <a:prstGeom prst="rect">
            <a:avLst/>
          </a:prstGeom>
          <a:ln w="12700">
            <a:miter lim="400000"/>
          </a:ln>
        </p:spPr>
      </p:pic>
      <p:sp>
        <p:nvSpPr>
          <p:cNvPr id="193" name="Rectangle 4"/>
          <p:cNvSpPr/>
          <p:nvPr/>
        </p:nvSpPr>
        <p:spPr>
          <a:xfrm>
            <a:off x="-3301320" y="5150613"/>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94" name="Title 1"/>
          <p:cNvSpPr txBox="1"/>
          <p:nvPr/>
        </p:nvSpPr>
        <p:spPr>
          <a:xfrm>
            <a:off x="506094" y="5275512"/>
            <a:ext cx="10972801" cy="16307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81000"/>
              </a:lnSpc>
              <a:defRPr sz="6000">
                <a:solidFill>
                  <a:srgbClr val="FF2D79"/>
                </a:solidFill>
                <a:latin typeface="Bariol"/>
                <a:ea typeface="Bariol"/>
                <a:cs typeface="Bariol"/>
                <a:sym typeface="Bariol"/>
              </a:defRPr>
            </a:lvl1pPr>
          </a:lstStyle>
          <a:p>
            <a:pPr/>
            <a:r>
              <a:t>Decision-Making and Feedback: World of Goo</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Picture 2" descr="Picture 2"/>
          <p:cNvPicPr>
            <a:picLocks noChangeAspect="1"/>
          </p:cNvPicPr>
          <p:nvPr/>
        </p:nvPicPr>
        <p:blipFill>
          <a:blip r:embed="rId2">
            <a:extLst/>
          </a:blip>
          <a:stretch>
            <a:fillRect/>
          </a:stretch>
        </p:blipFill>
        <p:spPr>
          <a:xfrm>
            <a:off x="-308673" y="-2930706"/>
            <a:ext cx="13153154" cy="11957413"/>
          </a:xfrm>
          <a:prstGeom prst="rect">
            <a:avLst/>
          </a:prstGeom>
          <a:ln w="12700">
            <a:miter lim="400000"/>
          </a:ln>
        </p:spPr>
      </p:pic>
      <p:sp>
        <p:nvSpPr>
          <p:cNvPr id="197"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98" name="Title 1"/>
          <p:cNvSpPr txBox="1"/>
          <p:nvPr/>
        </p:nvSpPr>
        <p:spPr>
          <a:xfrm>
            <a:off x="496886" y="2738516"/>
            <a:ext cx="10972801" cy="163076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Abstraction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Picture 2" descr="Picture 2"/>
          <p:cNvPicPr>
            <a:picLocks noChangeAspect="1"/>
          </p:cNvPicPr>
          <p:nvPr/>
        </p:nvPicPr>
        <p:blipFill>
          <a:blip r:embed="rId2">
            <a:extLst/>
          </a:blip>
          <a:stretch>
            <a:fillRect/>
          </a:stretch>
        </p:blipFill>
        <p:spPr>
          <a:xfrm>
            <a:off x="-766362" y="-229132"/>
            <a:ext cx="13499297" cy="7087132"/>
          </a:xfrm>
          <a:prstGeom prst="rect">
            <a:avLst/>
          </a:prstGeom>
          <a:ln w="12700">
            <a:miter lim="400000"/>
          </a:ln>
        </p:spPr>
      </p:pic>
      <p:sp>
        <p:nvSpPr>
          <p:cNvPr id="201" name="Rectangle 4"/>
          <p:cNvSpPr/>
          <p:nvPr/>
        </p:nvSpPr>
        <p:spPr>
          <a:xfrm>
            <a:off x="-2811464" y="260627"/>
            <a:ext cx="17589501" cy="1554182"/>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202" name="Title 1"/>
          <p:cNvSpPr txBox="1"/>
          <p:nvPr/>
        </p:nvSpPr>
        <p:spPr>
          <a:xfrm>
            <a:off x="496886" y="363847"/>
            <a:ext cx="10972801" cy="1347739"/>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Theme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Visceral Design</a:t>
            </a:r>
          </a:p>
        </p:txBody>
      </p:sp>
      <p:sp>
        <p:nvSpPr>
          <p:cNvPr id="104" name="TextBox 3"/>
          <p:cNvSpPr txBox="1"/>
          <p:nvPr/>
        </p:nvSpPr>
        <p:spPr>
          <a:xfrm>
            <a:off x="471388" y="1793120"/>
            <a:ext cx="11249223" cy="3380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pPr>
            <a:r>
              <a:t>- Is what nature does </a:t>
            </a:r>
            <a:br/>
            <a:r>
              <a:t>- Dominates physical features </a:t>
            </a:r>
            <a:br/>
            <a:r>
              <a:t>- Has the same rules all over the world </a:t>
            </a:r>
            <a:br/>
            <a:r>
              <a:t>- Is about initial reactions </a:t>
            </a:r>
            <a:br/>
            <a:r>
              <a:t>- Can be studies quite simple by putting people in front of a design and waiting for reactions </a:t>
            </a:r>
            <a:br/>
            <a:r>
              <a:t>- Is all about immediate emotional impact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Picture 2" descr="Picture 2"/>
          <p:cNvPicPr>
            <a:picLocks noChangeAspect="1"/>
          </p:cNvPicPr>
          <p:nvPr/>
        </p:nvPicPr>
        <p:blipFill>
          <a:blip r:embed="rId2">
            <a:extLst/>
          </a:blip>
          <a:stretch>
            <a:fillRect/>
          </a:stretch>
        </p:blipFill>
        <p:spPr>
          <a:xfrm>
            <a:off x="-1579779" y="-211827"/>
            <a:ext cx="15126133" cy="7069828"/>
          </a:xfrm>
          <a:prstGeom prst="rect">
            <a:avLst/>
          </a:prstGeom>
          <a:ln w="12700">
            <a:miter lim="400000"/>
          </a:ln>
        </p:spPr>
      </p:pic>
      <p:sp>
        <p:nvSpPr>
          <p:cNvPr id="205" name="Rectangle 4"/>
          <p:cNvSpPr/>
          <p:nvPr/>
        </p:nvSpPr>
        <p:spPr>
          <a:xfrm>
            <a:off x="-2811464" y="-35979"/>
            <a:ext cx="17589501" cy="1167680"/>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206" name="Title 1"/>
          <p:cNvSpPr txBox="1"/>
          <p:nvPr/>
        </p:nvSpPr>
        <p:spPr>
          <a:xfrm>
            <a:off x="496886" y="41572"/>
            <a:ext cx="10972801" cy="101257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Storytelling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Picture 2" descr="Picture 2"/>
          <p:cNvPicPr>
            <a:picLocks noChangeAspect="1"/>
          </p:cNvPicPr>
          <p:nvPr/>
        </p:nvPicPr>
        <p:blipFill>
          <a:blip r:embed="rId2">
            <a:extLst/>
          </a:blip>
          <a:stretch>
            <a:fillRect/>
          </a:stretch>
        </p:blipFill>
        <p:spPr>
          <a:xfrm>
            <a:off x="-916821" y="-35979"/>
            <a:ext cx="13108821" cy="6972777"/>
          </a:xfrm>
          <a:prstGeom prst="rect">
            <a:avLst/>
          </a:prstGeom>
          <a:ln w="12700">
            <a:miter lim="400000"/>
          </a:ln>
        </p:spPr>
      </p:pic>
      <p:sp>
        <p:nvSpPr>
          <p:cNvPr id="209" name="Rectangle 4"/>
          <p:cNvSpPr/>
          <p:nvPr/>
        </p:nvSpPr>
        <p:spPr>
          <a:xfrm>
            <a:off x="-2811464" y="-35979"/>
            <a:ext cx="17589501" cy="1167680"/>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210" name="Title 1"/>
          <p:cNvSpPr txBox="1"/>
          <p:nvPr/>
        </p:nvSpPr>
        <p:spPr>
          <a:xfrm>
            <a:off x="496886" y="41572"/>
            <a:ext cx="10972801" cy="101257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Contexts of Play: Pacmanhattan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Picture 2" descr="Picture 2"/>
          <p:cNvPicPr>
            <a:picLocks noChangeAspect="1"/>
          </p:cNvPicPr>
          <p:nvPr/>
        </p:nvPicPr>
        <p:blipFill>
          <a:blip r:embed="rId2">
            <a:extLst/>
          </a:blip>
          <a:stretch>
            <a:fillRect/>
          </a:stretch>
        </p:blipFill>
        <p:spPr>
          <a:xfrm>
            <a:off x="-308673" y="-2930706"/>
            <a:ext cx="13153154" cy="11957413"/>
          </a:xfrm>
          <a:prstGeom prst="rect">
            <a:avLst/>
          </a:prstGeom>
          <a:ln w="12700">
            <a:miter lim="400000"/>
          </a:ln>
        </p:spPr>
      </p:pic>
      <p:sp>
        <p:nvSpPr>
          <p:cNvPr id="213"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214" name="Title 1"/>
          <p:cNvSpPr txBox="1"/>
          <p:nvPr/>
        </p:nvSpPr>
        <p:spPr>
          <a:xfrm>
            <a:off x="45719" y="2738516"/>
            <a:ext cx="11901807" cy="163076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Ludology: the study of games and play</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Picture 2" descr="Picture 2"/>
          <p:cNvPicPr>
            <a:picLocks noChangeAspect="1"/>
          </p:cNvPicPr>
          <p:nvPr/>
        </p:nvPicPr>
        <p:blipFill>
          <a:blip r:embed="rId2">
            <a:extLst/>
          </a:blip>
          <a:stretch>
            <a:fillRect/>
          </a:stretch>
        </p:blipFill>
        <p:spPr>
          <a:xfrm>
            <a:off x="307975" y="655164"/>
            <a:ext cx="8065548" cy="6054142"/>
          </a:xfrm>
          <a:prstGeom prst="rect">
            <a:avLst/>
          </a:prstGeom>
          <a:ln w="12700">
            <a:miter lim="400000"/>
          </a:ln>
        </p:spPr>
      </p:pic>
      <p:sp>
        <p:nvSpPr>
          <p:cNvPr id="217" name="Title 1"/>
          <p:cNvSpPr txBox="1"/>
          <p:nvPr>
            <p:ph type="ctrTitle"/>
          </p:nvPr>
        </p:nvSpPr>
        <p:spPr>
          <a:xfrm>
            <a:off x="3948345" y="2866855"/>
            <a:ext cx="11064241" cy="1630764"/>
          </a:xfrm>
          <a:prstGeom prst="rect">
            <a:avLst/>
          </a:prstGeom>
        </p:spPr>
        <p:txBody>
          <a:bodyPr anchor="ctr"/>
          <a:lstStyle>
            <a:lvl1pPr>
              <a:defRPr>
                <a:solidFill>
                  <a:srgbClr val="FF2D79"/>
                </a:solidFill>
                <a:latin typeface="Bariol"/>
                <a:ea typeface="Bariol"/>
                <a:cs typeface="Bariol"/>
                <a:sym typeface="Bariol"/>
              </a:defRPr>
            </a:lvl1pPr>
          </a:lstStyle>
          <a:p>
            <a:pPr/>
            <a:r>
              <a:t>Challenge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1"/>
          <p:cNvSpPr txBox="1"/>
          <p:nvPr>
            <p:ph type="ctrTitle"/>
          </p:nvPr>
        </p:nvSpPr>
        <p:spPr>
          <a:xfrm>
            <a:off x="3948345" y="2866855"/>
            <a:ext cx="11064241" cy="1630764"/>
          </a:xfrm>
          <a:prstGeom prst="rect">
            <a:avLst/>
          </a:prstGeom>
        </p:spPr>
        <p:txBody>
          <a:bodyPr anchor="ctr"/>
          <a:lstStyle>
            <a:lvl1pPr>
              <a:defRPr>
                <a:solidFill>
                  <a:srgbClr val="FF2D79"/>
                </a:solidFill>
                <a:latin typeface="Bariol"/>
                <a:ea typeface="Bariol"/>
                <a:cs typeface="Bariol"/>
                <a:sym typeface="Bariol"/>
              </a:defRPr>
            </a:lvl1pPr>
          </a:lstStyle>
          <a:p>
            <a:pPr/>
            <a:r>
              <a:t>Absorption</a:t>
            </a:r>
          </a:p>
        </p:txBody>
      </p:sp>
      <p:pic>
        <p:nvPicPr>
          <p:cNvPr id="220" name="Picture 2" descr="Picture 2"/>
          <p:cNvPicPr>
            <a:picLocks noChangeAspect="1"/>
          </p:cNvPicPr>
          <p:nvPr/>
        </p:nvPicPr>
        <p:blipFill>
          <a:blip r:embed="rId2">
            <a:extLst/>
          </a:blip>
          <a:stretch>
            <a:fillRect/>
          </a:stretch>
        </p:blipFill>
        <p:spPr>
          <a:xfrm>
            <a:off x="636277" y="771005"/>
            <a:ext cx="6624137" cy="550849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itle 1"/>
          <p:cNvSpPr txBox="1"/>
          <p:nvPr>
            <p:ph type="ctrTitle"/>
          </p:nvPr>
        </p:nvSpPr>
        <p:spPr>
          <a:xfrm>
            <a:off x="1524000" y="2613618"/>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What is Play?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itle 1"/>
          <p:cNvSpPr txBox="1"/>
          <p:nvPr>
            <p:ph type="ctrTitle"/>
          </p:nvPr>
        </p:nvSpPr>
        <p:spPr>
          <a:xfrm>
            <a:off x="1524000" y="2613618"/>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Creating wonder</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7" name="Title 1"/>
          <p:cNvSpPr txBox="1"/>
          <p:nvPr>
            <p:ph type="ctrTitle"/>
          </p:nvPr>
        </p:nvSpPr>
        <p:spPr>
          <a:xfrm>
            <a:off x="1524000" y="373916"/>
            <a:ext cx="9144000" cy="1630765"/>
          </a:xfrm>
          <a:prstGeom prst="rect">
            <a:avLst/>
          </a:prstGeom>
        </p:spPr>
        <p:txBody>
          <a:bodyPr anchor="ctr"/>
          <a:lstStyle>
            <a:lvl1pPr algn="l">
              <a:defRPr sz="3100">
                <a:solidFill>
                  <a:srgbClr val="FFFFFF"/>
                </a:solidFill>
                <a:latin typeface="Bariol"/>
                <a:ea typeface="Bariol"/>
                <a:cs typeface="Bariol"/>
                <a:sym typeface="Bariol"/>
              </a:defRPr>
            </a:lvl1pPr>
          </a:lstStyle>
          <a:p>
            <a:pPr/>
            <a:r>
              <a:t>Play is this struggle between order and chaos, between the will to create and the will to destroy.</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Picture 3" descr="Picture 3"/>
          <p:cNvPicPr>
            <a:picLocks noChangeAspect="1"/>
          </p:cNvPicPr>
          <p:nvPr/>
        </p:nvPicPr>
        <p:blipFill>
          <a:blip r:embed="rId2">
            <a:extLst/>
          </a:blip>
          <a:stretch>
            <a:fillRect/>
          </a:stretch>
        </p:blipFill>
        <p:spPr>
          <a:xfrm>
            <a:off x="-407316" y="-1252987"/>
            <a:ext cx="13179465" cy="8298182"/>
          </a:xfrm>
          <a:prstGeom prst="rect">
            <a:avLst/>
          </a:prstGeom>
          <a:ln w="12700">
            <a:miter lim="400000"/>
          </a:ln>
        </p:spPr>
      </p:pic>
      <p:sp>
        <p:nvSpPr>
          <p:cNvPr id="230" name="Title 1"/>
          <p:cNvSpPr txBox="1"/>
          <p:nvPr>
            <p:ph type="ctrTitle"/>
          </p:nvPr>
        </p:nvSpPr>
        <p:spPr>
          <a:xfrm>
            <a:off x="772217" y="4030614"/>
            <a:ext cx="10820401" cy="1630764"/>
          </a:xfrm>
          <a:prstGeom prst="rect">
            <a:avLst/>
          </a:prstGeom>
        </p:spPr>
        <p:txBody>
          <a:bodyPr anchor="ctr"/>
          <a:lstStyle/>
          <a:p>
            <a:pPr algn="l">
              <a:defRPr sz="2700">
                <a:solidFill>
                  <a:srgbClr val="FFFFFF"/>
                </a:solidFill>
                <a:latin typeface="Bariol"/>
                <a:ea typeface="Bariol"/>
                <a:cs typeface="Bariol"/>
                <a:sym typeface="Bariol"/>
              </a:defRPr>
            </a:pPr>
            <a:r>
              <a:t>Play is carnivalesque </a:t>
            </a:r>
            <a:br/>
            <a:br/>
            <a:r>
              <a:t>Equilibrium between creation and destruction in the embodied laughter.</a:t>
            </a:r>
            <a:b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Picture 8" descr="Picture 8"/>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3" name="Title 1"/>
          <p:cNvSpPr txBox="1"/>
          <p:nvPr>
            <p:ph type="ctrTitle"/>
          </p:nvPr>
        </p:nvSpPr>
        <p:spPr>
          <a:xfrm>
            <a:off x="479058" y="4084589"/>
            <a:ext cx="10820401" cy="1630764"/>
          </a:xfrm>
          <a:prstGeom prst="rect">
            <a:avLst/>
          </a:prstGeom>
        </p:spPr>
        <p:txBody>
          <a:bodyPr anchor="ctr"/>
          <a:lstStyle/>
          <a:p>
            <a:pPr algn="l">
              <a:defRPr sz="3100">
                <a:solidFill>
                  <a:srgbClr val="FFFFFF"/>
                </a:solidFill>
                <a:latin typeface="Bariol"/>
                <a:ea typeface="Bariol"/>
                <a:cs typeface="Bariol"/>
                <a:sym typeface="Bariol"/>
              </a:defRPr>
            </a:pPr>
            <a:r>
              <a:t>Play is appropriative </a:t>
            </a:r>
            <a:br/>
            <a:br/>
            <a:r>
              <a:t>It can take over the context it is embedded within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Behavioral Design</a:t>
            </a:r>
          </a:p>
        </p:txBody>
      </p:sp>
      <p:sp>
        <p:nvSpPr>
          <p:cNvPr id="107" name="TextBox 3"/>
          <p:cNvSpPr txBox="1"/>
          <p:nvPr/>
        </p:nvSpPr>
        <p:spPr>
          <a:xfrm>
            <a:off x="471388" y="1793120"/>
            <a:ext cx="11249223" cy="385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pPr>
            <a:r>
              <a:t>- Is all about use </a:t>
            </a:r>
            <a:br/>
            <a:r>
              <a:t>- Is the aspect practitioners focus upon </a:t>
            </a:r>
            <a:br/>
            <a:r>
              <a:t>- Function comes first </a:t>
            </a:r>
            <a:br/>
            <a:r>
              <a:t>- Is to understand how people will play a game </a:t>
            </a:r>
            <a:br/>
            <a:r>
              <a:t>- Applying user-centered design </a:t>
            </a:r>
            <a:br/>
            <a:r>
              <a:t>- Human-centered, focusing upon understanding and satisfying the needs of the player</a:t>
            </a:r>
            <a:br/>
            <a:r>
              <a:t>- Has to be a fundamental part of the design process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Picture 3" descr="Picture 3"/>
          <p:cNvPicPr>
            <a:picLocks noChangeAspect="1"/>
          </p:cNvPicPr>
          <p:nvPr/>
        </p:nvPicPr>
        <p:blipFill>
          <a:blip r:embed="rId2">
            <a:extLst/>
          </a:blip>
          <a:stretch>
            <a:fillRect/>
          </a:stretch>
        </p:blipFill>
        <p:spPr>
          <a:xfrm>
            <a:off x="-120249" y="-102515"/>
            <a:ext cx="13499297" cy="7379615"/>
          </a:xfrm>
          <a:prstGeom prst="rect">
            <a:avLst/>
          </a:prstGeom>
          <a:ln w="12700">
            <a:miter lim="400000"/>
          </a:ln>
        </p:spPr>
      </p:pic>
      <p:sp>
        <p:nvSpPr>
          <p:cNvPr id="236" name="Title 1"/>
          <p:cNvSpPr txBox="1"/>
          <p:nvPr>
            <p:ph type="ctrTitle"/>
          </p:nvPr>
        </p:nvSpPr>
        <p:spPr>
          <a:xfrm>
            <a:off x="509044" y="3888797"/>
            <a:ext cx="10820401" cy="1630764"/>
          </a:xfrm>
          <a:prstGeom prst="rect">
            <a:avLst/>
          </a:prstGeom>
        </p:spPr>
        <p:txBody>
          <a:bodyPr anchor="ctr"/>
          <a:lstStyle>
            <a:lvl1pPr algn="l" defTabSz="822959">
              <a:defRPr sz="3239">
                <a:solidFill>
                  <a:srgbClr val="FFFFFF"/>
                </a:solidFill>
                <a:latin typeface="Bariol"/>
                <a:ea typeface="Bariol"/>
                <a:cs typeface="Bariol"/>
                <a:sym typeface="Bariol"/>
              </a:defRPr>
            </a:lvl1pPr>
          </a:lstStyle>
          <a:p>
            <a:pPr/>
            <a:r>
              <a:t>Dark play is an exploration of the wild side of play in which players decide to engage in an activity, like Camover, to force an emotional response in those who do not recognize they are actually playing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Picture 6" descr="Picture 6"/>
          <p:cNvPicPr>
            <a:picLocks noChangeAspect="1"/>
          </p:cNvPicPr>
          <p:nvPr/>
        </p:nvPicPr>
        <p:blipFill>
          <a:blip r:embed="rId2">
            <a:extLst/>
          </a:blip>
          <a:stretch>
            <a:fillRect/>
          </a:stretch>
        </p:blipFill>
        <p:spPr>
          <a:xfrm>
            <a:off x="3877947" y="0"/>
            <a:ext cx="4436105" cy="68580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Picture 3" descr="Picture 3"/>
          <p:cNvPicPr>
            <a:picLocks noChangeAspect="1"/>
          </p:cNvPicPr>
          <p:nvPr/>
        </p:nvPicPr>
        <p:blipFill>
          <a:blip r:embed="rId2">
            <a:extLst/>
          </a:blip>
          <a:stretch>
            <a:fillRect/>
          </a:stretch>
        </p:blipFill>
        <p:spPr>
          <a:xfrm>
            <a:off x="-129105" y="-720091"/>
            <a:ext cx="12450208" cy="8298182"/>
          </a:xfrm>
          <a:prstGeom prst="rect">
            <a:avLst/>
          </a:prstGeom>
          <a:ln w="12700">
            <a:miter lim="400000"/>
          </a:ln>
        </p:spPr>
      </p:pic>
      <p:sp>
        <p:nvSpPr>
          <p:cNvPr id="241" name="Title 1"/>
          <p:cNvSpPr txBox="1"/>
          <p:nvPr>
            <p:ph type="ctrTitle"/>
          </p:nvPr>
        </p:nvSpPr>
        <p:spPr>
          <a:xfrm>
            <a:off x="1524000" y="2613617"/>
            <a:ext cx="9144000" cy="1630765"/>
          </a:xfrm>
          <a:prstGeom prst="rect">
            <a:avLst/>
          </a:prstGeom>
        </p:spPr>
        <p:txBody>
          <a:bodyPr anchor="ctr"/>
          <a:lstStyle>
            <a:lvl1pPr algn="l">
              <a:defRPr sz="3600">
                <a:solidFill>
                  <a:srgbClr val="FF2D79"/>
                </a:solidFill>
                <a:latin typeface="Bariol"/>
                <a:ea typeface="Bariol"/>
                <a:cs typeface="Bariol"/>
                <a:sym typeface="Bariol"/>
              </a:defRPr>
            </a:lvl1pPr>
          </a:lstStyle>
          <a:p>
            <a:pPr/>
            <a:r>
              <a:t>Play is autotelic— an activity with its own goals and purposes, with its own marked duration and spaces and its own conditions for ending. </a:t>
            </a:r>
          </a:p>
        </p:txBody>
      </p:sp>
      <p:sp>
        <p:nvSpPr>
          <p:cNvPr id="242" name="Rectangle 4"/>
          <p:cNvSpPr txBox="1"/>
          <p:nvPr/>
        </p:nvSpPr>
        <p:spPr>
          <a:xfrm>
            <a:off x="1569720" y="4244380"/>
            <a:ext cx="6996202" cy="3221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D79"/>
                </a:solidFill>
                <a:latin typeface="Bariol"/>
                <a:ea typeface="Bariol"/>
                <a:cs typeface="Bariol"/>
                <a:sym typeface="Bariol"/>
              </a:defRPr>
            </a:lvl1pPr>
          </a:lstStyle>
          <a:p>
            <a:pPr/>
            <a:r>
              <a:t>Vesper.5 only lets each player make 1 move a day and takes 100 days to play</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Picture 7" descr="Picture 7"/>
          <p:cNvPicPr>
            <a:picLocks noChangeAspect="1"/>
          </p:cNvPicPr>
          <p:nvPr/>
        </p:nvPicPr>
        <p:blipFill>
          <a:blip r:embed="rId2">
            <a:extLst/>
          </a:blip>
          <a:stretch>
            <a:fillRect/>
          </a:stretch>
        </p:blipFill>
        <p:spPr>
          <a:xfrm>
            <a:off x="0" y="-3127122"/>
            <a:ext cx="12192000" cy="11079052"/>
          </a:xfrm>
          <a:prstGeom prst="rect">
            <a:avLst/>
          </a:prstGeom>
          <a:ln w="12700">
            <a:miter lim="400000"/>
          </a:ln>
        </p:spPr>
      </p:pic>
      <p:sp>
        <p:nvSpPr>
          <p:cNvPr id="245" name="Title 1"/>
          <p:cNvSpPr txBox="1"/>
          <p:nvPr>
            <p:ph type="ctrTitle"/>
          </p:nvPr>
        </p:nvSpPr>
        <p:spPr>
          <a:xfrm>
            <a:off x="823728" y="3253285"/>
            <a:ext cx="4430232" cy="3961498"/>
          </a:xfrm>
          <a:prstGeom prst="rect">
            <a:avLst/>
          </a:prstGeom>
        </p:spPr>
        <p:txBody>
          <a:bodyPr anchor="ctr"/>
          <a:lstStyle/>
          <a:p>
            <a:pPr algn="l">
              <a:defRPr sz="4000">
                <a:solidFill>
                  <a:srgbClr val="FFFFFF"/>
                </a:solidFill>
                <a:latin typeface="Bariol"/>
                <a:ea typeface="Bariol"/>
                <a:cs typeface="Bariol"/>
                <a:sym typeface="Bariol"/>
              </a:defRPr>
            </a:pPr>
            <a:r>
              <a:t>The main difference between play and playfulness is that play is an activity, while playfulness is an attitude.</a:t>
            </a:r>
            <a:b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Picture 5" descr="Picture 5"/>
          <p:cNvPicPr>
            <a:picLocks noChangeAspect="1"/>
          </p:cNvPicPr>
          <p:nvPr/>
        </p:nvPicPr>
        <p:blipFill>
          <a:blip r:embed="rId2">
            <a:extLst/>
          </a:blip>
          <a:stretch>
            <a:fillRect/>
          </a:stretch>
        </p:blipFill>
        <p:spPr>
          <a:xfrm>
            <a:off x="-101713" y="-3918696"/>
            <a:ext cx="12395426" cy="11044879"/>
          </a:xfrm>
          <a:prstGeom prst="rect">
            <a:avLst/>
          </a:prstGeom>
          <a:ln w="12700">
            <a:miter lim="400000"/>
          </a:ln>
        </p:spPr>
      </p:pic>
      <p:sp>
        <p:nvSpPr>
          <p:cNvPr id="248" name="Title 1"/>
          <p:cNvSpPr txBox="1"/>
          <p:nvPr>
            <p:ph type="ctrTitle"/>
          </p:nvPr>
        </p:nvSpPr>
        <p:spPr>
          <a:xfrm>
            <a:off x="1112480" y="5114089"/>
            <a:ext cx="9967040" cy="1888805"/>
          </a:xfrm>
          <a:prstGeom prst="rect">
            <a:avLst/>
          </a:prstGeom>
        </p:spPr>
        <p:txBody>
          <a:bodyPr anchor="ctr"/>
          <a:lstStyle>
            <a:lvl1pPr algn="l">
              <a:defRPr sz="4000">
                <a:solidFill>
                  <a:srgbClr val="FFFFFF"/>
                </a:solidFill>
                <a:latin typeface="Bariol"/>
                <a:ea typeface="Bariol"/>
                <a:cs typeface="Bariol"/>
                <a:sym typeface="Bariol"/>
              </a:defRPr>
            </a:lvl1pPr>
          </a:lstStyle>
          <a:p>
            <a:pPr/>
            <a:r>
              <a:t>Playfulness glues together an ecology of playthings, situations, behaviors, and people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Emergence</a:t>
            </a:r>
          </a:p>
        </p:txBody>
      </p:sp>
      <p:sp>
        <p:nvSpPr>
          <p:cNvPr id="251" name="Rectangle 3"/>
          <p:cNvSpPr txBox="1"/>
          <p:nvPr/>
        </p:nvSpPr>
        <p:spPr>
          <a:xfrm>
            <a:off x="1569719" y="2230798"/>
            <a:ext cx="9606406" cy="3825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atin typeface="Open Sans Regular"/>
                <a:ea typeface="Open Sans Regular"/>
                <a:cs typeface="Open Sans Regular"/>
                <a:sym typeface="Open Sans Regular"/>
              </a:defRPr>
            </a:pPr>
            <a:r>
              <a:t>larger systems arise through interactions among smaller or simpler systems such that the larger systems exhibit properties the smaller/simpler entities do not exhibit.</a:t>
            </a:r>
          </a:p>
          <a:p>
            <a:pPr>
              <a:defRPr sz="3600">
                <a:latin typeface="Open Sans Regular"/>
                <a:ea typeface="Open Sans Regular"/>
                <a:cs typeface="Open Sans Regular"/>
                <a:sym typeface="Open Sans Regular"/>
              </a:defRPr>
            </a:pPr>
          </a:p>
          <a:p>
            <a:pPr>
              <a:defRPr sz="3600">
                <a:latin typeface="Open Sans Regular"/>
                <a:ea typeface="Open Sans Regular"/>
                <a:cs typeface="Open Sans Regular"/>
                <a:sym typeface="Open Sans Regular"/>
              </a:defRPr>
            </a:pPr>
            <a:r>
              <a:t>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Conway’s Game of Life</a:t>
            </a:r>
          </a:p>
        </p:txBody>
      </p:sp>
      <p:sp>
        <p:nvSpPr>
          <p:cNvPr id="254" name="Rectangle 3"/>
          <p:cNvSpPr txBox="1"/>
          <p:nvPr/>
        </p:nvSpPr>
        <p:spPr>
          <a:xfrm>
            <a:off x="1292797" y="1745358"/>
            <a:ext cx="9606406" cy="444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atin typeface="Open Sans Regular"/>
                <a:ea typeface="Open Sans Regular"/>
                <a:cs typeface="Open Sans Regular"/>
                <a:sym typeface="Open Sans Regular"/>
              </a:defRPr>
            </a:pPr>
            <a:r>
              <a:t>In 1970, Martin Gardner wrote an article in </a:t>
            </a:r>
            <a:r>
              <a:rPr i="1"/>
              <a:t>Scientific American</a:t>
            </a:r>
            <a:r>
              <a:t> that documented mathematician John Conway’s new “Game of Life,” describing it as “recreational” mathematics and suggesting that the reader get out a chessboard and some checkers and “play.”</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Conway.gif" descr="Conway.gif"/>
          <p:cNvPicPr>
            <a:picLocks noChangeAspect="1"/>
          </p:cNvPicPr>
          <p:nvPr/>
        </p:nvPicPr>
        <p:blipFill>
          <a:blip r:embed="rId2">
            <a:extLst/>
          </a:blip>
          <a:stretch>
            <a:fillRect/>
          </a:stretch>
        </p:blipFill>
        <p:spPr>
          <a:xfrm>
            <a:off x="-185890" y="-1282418"/>
            <a:ext cx="12563780" cy="9422836"/>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Perlin Noise</a:t>
            </a:r>
          </a:p>
        </p:txBody>
      </p:sp>
      <p:sp>
        <p:nvSpPr>
          <p:cNvPr id="259" name="Rectangle 3"/>
          <p:cNvSpPr txBox="1"/>
          <p:nvPr/>
        </p:nvSpPr>
        <p:spPr>
          <a:xfrm>
            <a:off x="1292797" y="1745358"/>
            <a:ext cx="9606406" cy="444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atin typeface="Open Sans Regular"/>
                <a:ea typeface="Open Sans Regular"/>
                <a:cs typeface="Open Sans Regular"/>
                <a:sym typeface="Open Sans Regular"/>
              </a:defRPr>
            </a:pPr>
            <a:r>
              <a:rPr>
                <a:latin typeface="Open Sans Bold"/>
                <a:ea typeface="Open Sans Bold"/>
                <a:cs typeface="Open Sans Bold"/>
                <a:sym typeface="Open Sans Bold"/>
              </a:rPr>
              <a:t>Perlin noise</a:t>
            </a:r>
            <a:r>
              <a:t> is a type of gradient </a:t>
            </a:r>
            <a:r>
              <a:rPr>
                <a:latin typeface="Open Sans Bold"/>
                <a:ea typeface="Open Sans Bold"/>
                <a:cs typeface="Open Sans Bold"/>
                <a:sym typeface="Open Sans Bold"/>
              </a:rPr>
              <a:t>noise</a:t>
            </a:r>
            <a:r>
              <a:t> developed by Ken </a:t>
            </a:r>
            <a:r>
              <a:rPr>
                <a:latin typeface="Open Sans Bold"/>
                <a:ea typeface="Open Sans Bold"/>
                <a:cs typeface="Open Sans Bold"/>
                <a:sym typeface="Open Sans Bold"/>
              </a:rPr>
              <a:t>Perlin</a:t>
            </a:r>
            <a:r>
              <a:t> in 1983 as a result of his frustration with the "machine-like" look of computer-generated imagery (CGI) at the time. He formally described his findings in a SIGGRAPH paper in 1985 called An image Synthesizer.</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example-2.png" descr="example-2.png"/>
          <p:cNvPicPr>
            <a:picLocks noChangeAspect="1"/>
          </p:cNvPicPr>
          <p:nvPr/>
        </p:nvPicPr>
        <p:blipFill>
          <a:blip r:embed="rId2">
            <a:extLst/>
          </a:blip>
          <a:stretch>
            <a:fillRect/>
          </a:stretch>
        </p:blipFill>
        <p:spPr>
          <a:xfrm>
            <a:off x="-176098" y="-2843098"/>
            <a:ext cx="12544196" cy="1254419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Reflective Design</a:t>
            </a:r>
          </a:p>
        </p:txBody>
      </p:sp>
      <p:sp>
        <p:nvSpPr>
          <p:cNvPr id="110" name="TextBox 3"/>
          <p:cNvSpPr txBox="1"/>
          <p:nvPr/>
        </p:nvSpPr>
        <p:spPr>
          <a:xfrm>
            <a:off x="471388" y="1793120"/>
            <a:ext cx="11249223" cy="244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pPr>
            <a:r>
              <a:t>- Is all about the message, culture, the meaning of the product or its use </a:t>
            </a:r>
            <a:br/>
            <a:r>
              <a:t>- Evoking personal remembrance </a:t>
            </a:r>
            <a:br/>
            <a:r>
              <a:t>- Self-image </a:t>
            </a:r>
            <a:br/>
            <a:r>
              <a:t>- All about long-term experience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Systems Theory</a:t>
            </a:r>
          </a:p>
        </p:txBody>
      </p:sp>
      <p:sp>
        <p:nvSpPr>
          <p:cNvPr id="264" name="Rectangle 3"/>
          <p:cNvSpPr txBox="1"/>
          <p:nvPr/>
        </p:nvSpPr>
        <p:spPr>
          <a:xfrm>
            <a:off x="1569719" y="2230798"/>
            <a:ext cx="9606406" cy="275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3600"/>
            </a:pPr>
            <a:r>
              <a:t>Systems theory</a:t>
            </a:r>
            <a:r>
              <a:rPr b="0"/>
              <a:t> is the </a:t>
            </a:r>
            <a:r>
              <a:rPr b="0" u="sng">
                <a:solidFill>
                  <a:srgbClr val="0563C1"/>
                </a:solidFill>
                <a:uFill>
                  <a:solidFill>
                    <a:srgbClr val="0563C1"/>
                  </a:solidFill>
                </a:uFill>
                <a:hlinkClick r:id="rId2" invalidUrl="" action="" tgtFrame="" tooltip="" history="1" highlightClick="0" endSnd="0"/>
              </a:rPr>
              <a:t>interdisciplinary</a:t>
            </a:r>
            <a:r>
              <a:rPr b="0"/>
              <a:t> study of </a:t>
            </a:r>
            <a:r>
              <a:rPr b="0" u="sng">
                <a:solidFill>
                  <a:srgbClr val="0563C1"/>
                </a:solidFill>
                <a:uFill>
                  <a:solidFill>
                    <a:srgbClr val="0563C1"/>
                  </a:solidFill>
                </a:uFill>
                <a:hlinkClick r:id="rId3" invalidUrl="" action="" tgtFrame="" tooltip="" history="1" highlightClick="0" endSnd="0"/>
              </a:rPr>
              <a:t>systems</a:t>
            </a:r>
            <a:r>
              <a:rPr b="0"/>
              <a:t>. A system is a cohesive conglomeration of interrelated and interdependent parts that is either </a:t>
            </a:r>
            <a:r>
              <a:rPr b="0" u="sng">
                <a:solidFill>
                  <a:srgbClr val="0563C1"/>
                </a:solidFill>
                <a:uFill>
                  <a:solidFill>
                    <a:srgbClr val="0563C1"/>
                  </a:solidFill>
                </a:uFill>
                <a:hlinkClick r:id="rId4" invalidUrl="" action="" tgtFrame="" tooltip="" history="1" highlightClick="0" endSnd="0"/>
              </a:rPr>
              <a:t>natural</a:t>
            </a:r>
            <a:r>
              <a:rPr b="0"/>
              <a:t> or </a:t>
            </a:r>
            <a:r>
              <a:rPr b="0" u="sng">
                <a:solidFill>
                  <a:srgbClr val="0563C1"/>
                </a:solidFill>
                <a:uFill>
                  <a:solidFill>
                    <a:srgbClr val="0563C1"/>
                  </a:solidFill>
                </a:uFill>
                <a:hlinkClick r:id="rId5" invalidUrl="" action="" tgtFrame="" tooltip="" history="1" highlightClick="0" endSnd="0"/>
              </a:rPr>
              <a:t>man-made</a:t>
            </a:r>
            <a:r>
              <a:rPr b="0"/>
              <a:t>. </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Systems Theory</a:t>
            </a:r>
          </a:p>
        </p:txBody>
      </p:sp>
      <p:sp>
        <p:nvSpPr>
          <p:cNvPr id="267" name="Rectangle 3"/>
          <p:cNvSpPr txBox="1"/>
          <p:nvPr/>
        </p:nvSpPr>
        <p:spPr>
          <a:xfrm>
            <a:off x="1569719" y="2230798"/>
            <a:ext cx="9606406" cy="275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71500" indent="-571500">
              <a:buSzPct val="100000"/>
              <a:buFont typeface="Arial"/>
              <a:buChar char="•"/>
              <a:defRPr sz="3600"/>
            </a:pPr>
            <a:r>
              <a:t>spatial and temporal boundaries</a:t>
            </a:r>
          </a:p>
          <a:p>
            <a:pPr marL="571500" indent="-571500">
              <a:buSzPct val="100000"/>
              <a:buFont typeface="Arial"/>
              <a:buChar char="•"/>
              <a:defRPr sz="3600"/>
            </a:pPr>
            <a:r>
              <a:t>surrounded and influenced by its environment</a:t>
            </a:r>
          </a:p>
          <a:p>
            <a:pPr marL="571500" indent="-571500">
              <a:buSzPct val="100000"/>
              <a:buFont typeface="Arial"/>
              <a:buChar char="•"/>
              <a:defRPr sz="3600"/>
            </a:pPr>
            <a:r>
              <a:t>described by its structure and purpose or nature and expressed in its functioning.</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Systems Theory</a:t>
            </a:r>
          </a:p>
        </p:txBody>
      </p:sp>
      <p:sp>
        <p:nvSpPr>
          <p:cNvPr id="270" name="Rectangle 3"/>
          <p:cNvSpPr txBox="1"/>
          <p:nvPr/>
        </p:nvSpPr>
        <p:spPr>
          <a:xfrm>
            <a:off x="1569719" y="1813916"/>
            <a:ext cx="9606406" cy="3825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71500" indent="-571500">
              <a:buSzPct val="100000"/>
              <a:buFont typeface="Arial"/>
              <a:buChar char="•"/>
              <a:defRPr sz="3600"/>
            </a:pPr>
            <a:r>
              <a:t>Changing one part of the system usually affects other parts and the whole system, with predictable patterns of behavior. </a:t>
            </a:r>
          </a:p>
          <a:p>
            <a:pPr marL="571500" indent="-571500">
              <a:buSzPct val="100000"/>
              <a:buFont typeface="Arial"/>
              <a:buChar char="•"/>
              <a:defRPr sz="3600"/>
            </a:pPr>
            <a:r>
              <a:t>For systems that are self-learning and self-adapting, the positive growth and adaptation depend upon how well the system is adjusted with its environment.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04040"/>
        </a:solidFill>
      </p:bgPr>
    </p:bg>
    <p:spTree>
      <p:nvGrpSpPr>
        <p:cNvPr id="1" name=""/>
        <p:cNvGrpSpPr/>
        <p:nvPr/>
      </p:nvGrpSpPr>
      <p:grpSpPr>
        <a:xfrm>
          <a:off x="0" y="0"/>
          <a:ext cx="0" cy="0"/>
          <a:chOff x="0" y="0"/>
          <a:chExt cx="0" cy="0"/>
        </a:xfrm>
      </p:grpSpPr>
      <p:pic>
        <p:nvPicPr>
          <p:cNvPr id="272" name="Picture 2" descr="Picture 2"/>
          <p:cNvPicPr>
            <a:picLocks noChangeAspect="1"/>
          </p:cNvPicPr>
          <p:nvPr/>
        </p:nvPicPr>
        <p:blipFill>
          <a:blip r:embed="rId2">
            <a:extLst/>
          </a:blip>
          <a:stretch>
            <a:fillRect/>
          </a:stretch>
        </p:blipFill>
        <p:spPr>
          <a:xfrm>
            <a:off x="-1343025" y="-819150"/>
            <a:ext cx="15354300" cy="7677150"/>
          </a:xfrm>
          <a:prstGeom prst="rect">
            <a:avLst/>
          </a:prstGeom>
          <a:ln w="12700">
            <a:miter lim="400000"/>
          </a:ln>
        </p:spPr>
      </p:pic>
      <p:sp>
        <p:nvSpPr>
          <p:cNvPr id="273" name="Rectangle 5"/>
          <p:cNvSpPr/>
          <p:nvPr/>
        </p:nvSpPr>
        <p:spPr>
          <a:xfrm>
            <a:off x="-336333" y="2147624"/>
            <a:ext cx="13290333" cy="2562753"/>
          </a:xfrm>
          <a:prstGeom prst="rect">
            <a:avLst/>
          </a:prstGeom>
          <a:solidFill>
            <a:srgbClr val="FFFFFF">
              <a:alpha val="90000"/>
            </a:srgbClr>
          </a:solidFill>
          <a:ln w="12700">
            <a:miter lim="400000"/>
          </a:ln>
        </p:spPr>
        <p:txBody>
          <a:bodyPr lIns="45719" rIns="45719" anchor="ctr"/>
          <a:lstStyle/>
          <a:p>
            <a:pPr algn="ctr">
              <a:defRPr b="1">
                <a:solidFill>
                  <a:srgbClr val="FFFFFF"/>
                </a:solidFill>
              </a:defRPr>
            </a:pPr>
          </a:p>
        </p:txBody>
      </p:sp>
      <p:sp>
        <p:nvSpPr>
          <p:cNvPr id="274" name="Title 1"/>
          <p:cNvSpPr txBox="1"/>
          <p:nvPr>
            <p:ph type="ctrTitle"/>
          </p:nvPr>
        </p:nvSpPr>
        <p:spPr>
          <a:xfrm>
            <a:off x="1524000" y="2613618"/>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System Dynamics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System Dynamics</a:t>
            </a:r>
          </a:p>
        </p:txBody>
      </p:sp>
      <p:sp>
        <p:nvSpPr>
          <p:cNvPr id="277" name="TextBox 3"/>
          <p:cNvSpPr txBox="1"/>
          <p:nvPr/>
        </p:nvSpPr>
        <p:spPr>
          <a:xfrm>
            <a:off x="471388" y="1793120"/>
            <a:ext cx="11249223" cy="500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3200">
                <a:latin typeface="Open Sans Regular"/>
                <a:ea typeface="Open Sans Regular"/>
                <a:cs typeface="Open Sans Regular"/>
                <a:sym typeface="Open Sans Regular"/>
              </a:defRPr>
            </a:pPr>
            <a:r>
              <a:t>Games as systems of rules (mechanics) which come together to create system dynamics </a:t>
            </a:r>
          </a:p>
          <a:p>
            <a:pPr marL="285750" indent="-285750">
              <a:buSzPct val="100000"/>
              <a:buFont typeface="Arial"/>
              <a:buChar char="•"/>
              <a:defRPr sz="3200">
                <a:latin typeface="Open Sans Regular"/>
                <a:ea typeface="Open Sans Regular"/>
                <a:cs typeface="Open Sans Regular"/>
                <a:sym typeface="Open Sans Regular"/>
              </a:defRPr>
            </a:pPr>
          </a:p>
          <a:p>
            <a:pPr marL="285750" indent="-285750">
              <a:buSzPct val="100000"/>
              <a:buFont typeface="Arial"/>
              <a:buChar char="•"/>
              <a:defRPr sz="3200">
                <a:latin typeface="Open Sans Regular"/>
                <a:ea typeface="Open Sans Regular"/>
                <a:cs typeface="Open Sans Regular"/>
                <a:sym typeface="Open Sans Regular"/>
              </a:defRPr>
            </a:pPr>
            <a:r>
              <a:t>Focus on the actions and interactions between parts </a:t>
            </a:r>
          </a:p>
          <a:p>
            <a:pPr marL="285750" indent="-285750">
              <a:buSzPct val="100000"/>
              <a:buFont typeface="Arial"/>
              <a:buChar char="•"/>
              <a:defRPr sz="3200">
                <a:latin typeface="Open Sans Regular"/>
                <a:ea typeface="Open Sans Regular"/>
                <a:cs typeface="Open Sans Regular"/>
                <a:sym typeface="Open Sans Regular"/>
              </a:defRPr>
            </a:pPr>
          </a:p>
          <a:p>
            <a:pPr marL="285750" indent="-285750">
              <a:buSzPct val="100000"/>
              <a:buFont typeface="Arial"/>
              <a:buChar char="•"/>
              <a:defRPr sz="3200">
                <a:latin typeface="Open Sans Regular"/>
                <a:ea typeface="Open Sans Regular"/>
                <a:cs typeface="Open Sans Regular"/>
                <a:sym typeface="Open Sans Regular"/>
              </a:defRPr>
            </a:pPr>
            <a:r>
              <a:t>Games create play which in turn generate physical, intellectual and emotional responses (Visceral, Behavioral, and Reflective responses)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 name="Picture 4" descr="Picture 4"/>
          <p:cNvPicPr>
            <a:picLocks noChangeAspect="1"/>
          </p:cNvPicPr>
          <p:nvPr/>
        </p:nvPicPr>
        <p:blipFill>
          <a:blip r:embed="rId2">
            <a:extLst/>
          </a:blip>
          <a:stretch>
            <a:fillRect/>
          </a:stretch>
        </p:blipFill>
        <p:spPr>
          <a:xfrm>
            <a:off x="-1127363" y="973028"/>
            <a:ext cx="6972777" cy="4588090"/>
          </a:xfrm>
          <a:prstGeom prst="rect">
            <a:avLst/>
          </a:prstGeom>
          <a:ln w="12700">
            <a:miter lim="400000"/>
          </a:ln>
        </p:spPr>
      </p:pic>
      <p:pic>
        <p:nvPicPr>
          <p:cNvPr id="113" name="Picture 6" descr="Picture 6"/>
          <p:cNvPicPr>
            <a:picLocks noChangeAspect="1"/>
          </p:cNvPicPr>
          <p:nvPr/>
        </p:nvPicPr>
        <p:blipFill>
          <a:blip r:embed="rId3">
            <a:extLst/>
          </a:blip>
          <a:stretch>
            <a:fillRect/>
          </a:stretch>
        </p:blipFill>
        <p:spPr>
          <a:xfrm>
            <a:off x="4546501" y="1587624"/>
            <a:ext cx="7530600" cy="37653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04040"/>
        </a:solidFill>
      </p:bgPr>
    </p:bg>
    <p:spTree>
      <p:nvGrpSpPr>
        <p:cNvPr id="1" name=""/>
        <p:cNvGrpSpPr/>
        <p:nvPr/>
      </p:nvGrpSpPr>
      <p:grpSpPr>
        <a:xfrm>
          <a:off x="0" y="0"/>
          <a:ext cx="0" cy="0"/>
          <a:chOff x="0" y="0"/>
          <a:chExt cx="0" cy="0"/>
        </a:xfrm>
      </p:grpSpPr>
      <p:sp>
        <p:nvSpPr>
          <p:cNvPr id="115" name="Rectangle 8"/>
          <p:cNvSpPr/>
          <p:nvPr/>
        </p:nvSpPr>
        <p:spPr>
          <a:xfrm>
            <a:off x="-2249572" y="-441160"/>
            <a:ext cx="17589501" cy="8445501"/>
          </a:xfrm>
          <a:prstGeom prst="rect">
            <a:avLst/>
          </a:prstGeom>
          <a:solidFill>
            <a:srgbClr val="FFFFFF">
              <a:alpha val="80000"/>
            </a:srgbClr>
          </a:solidFill>
          <a:ln w="12700">
            <a:miter lim="400000"/>
          </a:ln>
        </p:spPr>
        <p:txBody>
          <a:bodyPr lIns="45719" rIns="45719" anchor="ctr"/>
          <a:lstStyle/>
          <a:p>
            <a:pPr algn="ctr">
              <a:defRPr>
                <a:solidFill>
                  <a:srgbClr val="FFFFFF"/>
                </a:solidFill>
              </a:defRPr>
            </a:pPr>
          </a:p>
        </p:txBody>
      </p:sp>
      <p:sp>
        <p:nvSpPr>
          <p:cNvPr id="116" name="Title 1"/>
          <p:cNvSpPr txBox="1"/>
          <p:nvPr>
            <p:ph type="ctrTitle"/>
          </p:nvPr>
        </p:nvSpPr>
        <p:spPr>
          <a:xfrm>
            <a:off x="1524000" y="2613618"/>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What is a game?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Picture 2" descr="Picture 2"/>
          <p:cNvPicPr>
            <a:picLocks noChangeAspect="1"/>
          </p:cNvPicPr>
          <p:nvPr/>
        </p:nvPicPr>
        <p:blipFill>
          <a:blip r:embed="rId2">
            <a:extLst/>
          </a:blip>
          <a:stretch>
            <a:fillRect/>
          </a:stretch>
        </p:blipFill>
        <p:spPr>
          <a:xfrm>
            <a:off x="-227012" y="-402907"/>
            <a:ext cx="12677776" cy="7606666"/>
          </a:xfrm>
          <a:prstGeom prst="rect">
            <a:avLst/>
          </a:prstGeom>
          <a:ln w="12700">
            <a:miter lim="400000"/>
          </a:ln>
        </p:spPr>
      </p:pic>
      <p:sp>
        <p:nvSpPr>
          <p:cNvPr id="119" name="TextBox 4"/>
          <p:cNvSpPr txBox="1"/>
          <p:nvPr/>
        </p:nvSpPr>
        <p:spPr>
          <a:xfrm>
            <a:off x="7614919" y="5969000"/>
            <a:ext cx="1188503" cy="5105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FFFFFF"/>
                </a:solidFill>
                <a:latin typeface="Open Sans Regular"/>
                <a:ea typeface="Open Sans Regular"/>
                <a:cs typeface="Open Sans Regular"/>
                <a:sym typeface="Open Sans Regular"/>
              </a:defRPr>
            </a:lvl1pPr>
          </a:lstStyle>
          <a:p>
            <a:pPr/>
            <a:r>
              <a:t>journey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Rectangle 8"/>
          <p:cNvSpPr/>
          <p:nvPr/>
        </p:nvSpPr>
        <p:spPr>
          <a:xfrm>
            <a:off x="-2153361" y="2446548"/>
            <a:ext cx="17589501" cy="1797835"/>
          </a:xfrm>
          <a:prstGeom prst="rect">
            <a:avLst/>
          </a:prstGeom>
          <a:solidFill>
            <a:srgbClr val="FFFFFF">
              <a:alpha val="80000"/>
            </a:srgbClr>
          </a:solidFill>
          <a:ln w="12700">
            <a:miter lim="400000"/>
          </a:ln>
        </p:spPr>
        <p:txBody>
          <a:bodyPr lIns="45719" rIns="45719" anchor="ctr"/>
          <a:lstStyle/>
          <a:p>
            <a:pPr algn="ctr">
              <a:defRPr>
                <a:solidFill>
                  <a:srgbClr val="FFFFFF"/>
                </a:solidFill>
              </a:defRPr>
            </a:pPr>
          </a:p>
        </p:txBody>
      </p:sp>
      <p:sp>
        <p:nvSpPr>
          <p:cNvPr id="122" name="Title 1"/>
          <p:cNvSpPr txBox="1"/>
          <p:nvPr>
            <p:ph type="ctrTitle"/>
          </p:nvPr>
        </p:nvSpPr>
        <p:spPr>
          <a:xfrm>
            <a:off x="1524000" y="2613618"/>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Actions, rules, goals, objects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